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3" ContentType="audi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Qwinix Soft Skills Training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Qwinix Training Cell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–Larry King</a:t>
            </a:r>
          </a:p>
        </p:txBody>
      </p:sp>
      <p:sp>
        <p:nvSpPr>
          <p:cNvPr id="146" name="Shape 146"/>
          <p:cNvSpPr/>
          <p:nvPr>
            <p:ph type="body" idx="14"/>
          </p:nvPr>
        </p:nvSpPr>
        <p:spPr>
          <a:xfrm>
            <a:off x="1270000" y="3873500"/>
            <a:ext cx="10464800" cy="1473201"/>
          </a:xfrm>
          <a:prstGeom prst="rect">
            <a:avLst/>
          </a:prstGeom>
        </p:spPr>
        <p:txBody>
          <a:bodyPr/>
          <a:lstStyle/>
          <a:p>
            <a:pPr>
              <a:defRPr sz="3000">
                <a:solidFill>
                  <a:srgbClr val="BFBFBF"/>
                </a:solidFill>
              </a:defRPr>
            </a:pPr>
            <a:r>
              <a:t>“I Remind myself every morning:</a:t>
            </a:r>
          </a:p>
          <a:p>
            <a:pPr defTabSz="457200">
              <a:defRPr sz="30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Nothing I say this day will teach me anything. So if I’m going to learn, I must do it by listening.”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HEARING V/S LISTENING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44500" indent="-444500">
              <a:defRPr sz="3000"/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Hearing</a:t>
            </a:r>
            <a:r>
              <a:t> is simply the act of perceiving sound by the ear. If you are not hearing-impaired, hearing simply happens.</a:t>
            </a:r>
          </a:p>
          <a:p>
            <a:pPr marL="444500" indent="-444500">
              <a:defRPr sz="3000"/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Listening,</a:t>
            </a:r>
            <a:r>
              <a:t> however, is something you consciously choose to do. Listening requires concentration so that your brain processes meaning from words and sentences.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Listening Skills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44500" indent="-444500">
              <a:defRPr sz="3000"/>
            </a:pPr>
            <a:r>
              <a:t>Patience</a:t>
            </a:r>
          </a:p>
          <a:p>
            <a:pPr marL="444500" indent="-444500">
              <a:defRPr sz="3000"/>
            </a:pPr>
            <a:r>
              <a:t>Tone</a:t>
            </a:r>
          </a:p>
          <a:p>
            <a:pPr marL="444500" indent="-444500">
              <a:defRPr sz="3000"/>
            </a:pPr>
            <a:r>
              <a:t>Eye Contact </a:t>
            </a:r>
          </a:p>
          <a:p>
            <a:pPr marL="444500" indent="-444500">
              <a:defRPr sz="3000"/>
            </a:pPr>
            <a:r>
              <a:t>Concentration</a:t>
            </a:r>
          </a:p>
          <a:p>
            <a:pPr marL="444500" indent="-444500">
              <a:defRPr sz="3000"/>
            </a:pPr>
            <a:r>
              <a:t>Stop Talking</a:t>
            </a:r>
          </a:p>
          <a:p>
            <a:pPr marL="444500" indent="-444500">
              <a:defRPr sz="3000"/>
            </a:pPr>
            <a:r>
              <a:t>Probe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Listen and Listen</a:t>
            </a:r>
          </a:p>
        </p:txBody>
      </p:sp>
      <p:pic>
        <p:nvPicPr>
          <p:cNvPr id="157" name="Listening SKill2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91300" y="41338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27758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  <p:graphicFrame>
        <p:nvGraphicFramePr>
          <p:cNvPr id="160" name="Table 160"/>
          <p:cNvGraphicFramePr/>
          <p:nvPr/>
        </p:nvGraphicFramePr>
        <p:xfrm>
          <a:off x="1593850" y="3219450"/>
          <a:ext cx="10249833" cy="304432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12002"/>
                <a:gridCol w="1803774"/>
                <a:gridCol w="2454487"/>
                <a:gridCol w="1985974"/>
                <a:gridCol w="1985974"/>
              </a:tblGrid>
              <a:tr h="759174"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Day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Time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 b="1"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Event</a:t>
                      </a:r>
                      <a:r>
                        <a:t>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 b="1"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Venue</a:t>
                      </a:r>
                      <a:r>
                        <a:t>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 b="1"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Ticket</a:t>
                      </a:r>
                      <a:r>
                        <a:t> price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59174"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Monday and Tuesday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7.30 p.m.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Magic Flute’ (opera by Mozart)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b="1"/>
                        <a:t>17 </a:t>
                      </a:r>
                      <a:r>
                        <a:t>...............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from £8.00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9174"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Wednesday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8.00 p.m.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b="1"/>
                        <a:t>18 </a:t>
                      </a:r>
                      <a:r>
                        <a:t>‘...............’ (Canadian film)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Cinema 2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b="1"/>
                        <a:t>19 </a:t>
                      </a:r>
                      <a:r>
                        <a:t>...............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9174"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Saturday and Sunday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 a.m. to 10 p.m.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 sz="15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b="1"/>
                        <a:t>20 </a:t>
                      </a:r>
                      <a:r>
                        <a:t>‘...............’ (art exhibition)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Gallery 1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3500"/>
                        </a:lnSpc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free </a:t>
                      </a:r>
                    </a:p>
                  </a:txBody>
                  <a:tcPr marL="12700" marR="12700" marT="12700" marB="12700" anchor="ctr" anchorCtr="0" horzOverflow="overflow">
                    <a:lnL w="7620">
                      <a:solidFill>
                        <a:srgbClr val="000000"/>
                      </a:solidFill>
                      <a:miter lim="400000"/>
                    </a:lnL>
                    <a:lnR w="7620">
                      <a:solidFill>
                        <a:srgbClr val="000000"/>
                      </a:solidFill>
                      <a:miter lim="400000"/>
                    </a:lnR>
                    <a:lnT w="7620">
                      <a:solidFill>
                        <a:srgbClr val="000000"/>
                      </a:solidFill>
                      <a:miter lim="400000"/>
                    </a:lnT>
                    <a:lnB w="762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Speaking</a:t>
            </a:r>
          </a:p>
        </p:txBody>
      </p:sp>
      <p:sp>
        <p:nvSpPr>
          <p:cNvPr id="163" name="Shape 1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Grammar</a:t>
            </a:r>
          </a:p>
          <a:p>
            <a:pPr/>
            <a:r>
              <a:t>Tone</a:t>
            </a:r>
          </a:p>
          <a:p>
            <a:pPr/>
            <a:r>
              <a:t>Body Language</a:t>
            </a:r>
          </a:p>
          <a:p>
            <a:pPr/>
            <a:r>
              <a:t>Choose your words</a:t>
            </a:r>
          </a:p>
          <a:p>
            <a:pPr/>
            <a:r>
              <a:t>Clarity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Grammar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Noun and Pronoun</a:t>
            </a:r>
          </a:p>
          <a:p>
            <a:pPr/>
            <a:r>
              <a:t>Verbs</a:t>
            </a:r>
          </a:p>
          <a:p>
            <a:pPr/>
            <a:r>
              <a:t>Adjectives</a:t>
            </a:r>
          </a:p>
          <a:p>
            <a:pPr/>
            <a:r>
              <a:t>Tenses</a:t>
            </a:r>
          </a:p>
          <a:p>
            <a:pPr/>
            <a:r>
              <a:t>Direct / Indirect Speech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Nouns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17830" indent="-417830" defTabSz="549148">
              <a:spcBef>
                <a:spcPts val="3900"/>
              </a:spcBef>
              <a:defRPr sz="3572"/>
            </a:pPr>
            <a:r>
              <a:t>Nouns : A noun is a part of speech that denotes a person, animal, place, thing, or idea.</a:t>
            </a: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  <a:r>
              <a:t>Example :</a:t>
            </a: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  <a:r>
              <a:t>Person –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He</a:t>
            </a:r>
            <a:r>
              <a:t> is the person to see.</a:t>
            </a: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  <a:r>
              <a:t>Person –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John</a:t>
            </a:r>
            <a:r>
              <a:t> started to run.</a:t>
            </a: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  <a:r>
              <a:t>Animal –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dog</a:t>
            </a:r>
            <a:r>
              <a:t> barked at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cat</a:t>
            </a:r>
            <a:r>
              <a:t>.</a:t>
            </a: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  <a:r>
              <a:t>Place – Let’s go to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beach</a:t>
            </a:r>
            <a:r>
              <a:t>.</a:t>
            </a: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  <a:r>
              <a:t>Place – Look over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there</a:t>
            </a:r>
            <a:r>
              <a:t>.</a:t>
            </a: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  <a:r>
              <a:t>Thing – Use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words</a:t>
            </a:r>
            <a:r>
              <a:t> properly to be understood.</a:t>
            </a: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  <a:r>
              <a:t>Thing –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lamp</a:t>
            </a:r>
            <a:r>
              <a:t> sits on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table</a:t>
            </a:r>
            <a:r>
              <a:t> next to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sofa</a:t>
            </a:r>
            <a:r>
              <a:t>.</a:t>
            </a: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  <a:r>
              <a:t>Idea – Follow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rules</a:t>
            </a:r>
            <a:r>
              <a:t>.</a:t>
            </a:r>
          </a:p>
          <a:p>
            <a:pPr lvl="2" marL="0" indent="429768" defTabSz="549148">
              <a:spcBef>
                <a:spcPts val="0"/>
              </a:spcBef>
              <a:buSzTx/>
              <a:buNone/>
              <a:defRPr sz="2256"/>
            </a:pPr>
            <a:r>
              <a:t>Idea – The theory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relativity</a:t>
            </a:r>
            <a:r>
              <a:t> is an important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concept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Pronouns, Verbs and Adjectives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35610" indent="-435610" defTabSz="572516">
              <a:spcBef>
                <a:spcPts val="4100"/>
              </a:spcBef>
              <a:defRPr sz="2940"/>
            </a:pPr>
            <a:r>
              <a:t>A pronoun (I, me, he, she, herself, you, it, that, they, each, few, many, who, whoever, whose, someone, everybody, etc.) is a word that takes the place of a noun.</a:t>
            </a:r>
          </a:p>
          <a:p>
            <a:pPr lvl="2" marL="0" indent="448055" defTabSz="572516">
              <a:spcBef>
                <a:spcPts val="400"/>
              </a:spcBef>
              <a:buSzTx/>
              <a:buNone/>
              <a:defRPr sz="2352"/>
            </a:pPr>
            <a:r>
              <a:t>  eg: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He</a:t>
            </a:r>
            <a:r>
              <a:t> is not coming.</a:t>
            </a:r>
          </a:p>
          <a:p>
            <a:pPr marL="435609" indent="-435609" defTabSz="572516">
              <a:spcBef>
                <a:spcPts val="4100"/>
              </a:spcBef>
              <a:defRPr sz="2940"/>
            </a:pPr>
            <a:r>
              <a:t>Verb : A word used to describe an action, state, or occurrence, and forming the main part of the predicate of a sentence, such as hear, become, happen.</a:t>
            </a:r>
          </a:p>
          <a:p>
            <a:pPr lvl="2" marL="0" indent="448055" defTabSz="572516">
              <a:spcBef>
                <a:spcPts val="400"/>
              </a:spcBef>
              <a:buSzTx/>
              <a:buNone/>
              <a:defRPr sz="2352"/>
            </a:pPr>
            <a:r>
              <a:t>  eg: I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hear</a:t>
            </a:r>
            <a:r>
              <a:t> the train coming.</a:t>
            </a:r>
          </a:p>
          <a:p>
            <a:pPr marL="435609" indent="-435609" defTabSz="572516">
              <a:spcBef>
                <a:spcPts val="4100"/>
              </a:spcBef>
              <a:defRPr sz="2940"/>
            </a:pPr>
            <a:r>
              <a:t>Adjective : A part of speech that describes a noun or pronoun. Adjectives are usually placed just before the words they qualify</a:t>
            </a:r>
          </a:p>
          <a:p>
            <a:pPr lvl="3" marL="0" indent="672084" defTabSz="572516">
              <a:spcBef>
                <a:spcPts val="400"/>
              </a:spcBef>
              <a:buSzTx/>
              <a:buNone/>
              <a:defRPr sz="2352"/>
            </a:pPr>
            <a:r>
              <a:t>eg: They live in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beautiful</a:t>
            </a:r>
            <a:r>
              <a:t> house.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Day-1</a:t>
            </a:r>
          </a:p>
          <a:p>
            <a:pPr/>
            <a:r>
              <a:t>Thinking in English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Tenses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sz="30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Direct/Indirect Speech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Tone and Body Language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Vocabulary and Clarity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2516">
              <a:defRPr sz="7840"/>
            </a:pPr>
            <a:r>
              <a:t>How to </a:t>
            </a:r>
            <a:r>
              <a:rPr i="1"/>
              <a:t>THINK</a:t>
            </a:r>
            <a:r>
              <a:t> in English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000"/>
            </a:pP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Thinking in English</a:t>
            </a:r>
            <a:r>
              <a:t> is the biggest tip for increasing your fluency because it makes you more confident and helps you speak more easily without hesitation.</a:t>
            </a:r>
          </a:p>
          <a:p>
            <a:pPr>
              <a:defRPr sz="3000"/>
            </a:pPr>
            <a:r>
              <a:t>Thinking in individual words</a:t>
            </a:r>
          </a:p>
          <a:p>
            <a:pPr>
              <a:defRPr sz="3000"/>
            </a:pPr>
            <a:r>
              <a:t>Thinking in complete sentences</a:t>
            </a:r>
          </a:p>
          <a:p>
            <a:pPr>
              <a:defRPr sz="3000"/>
            </a:pPr>
            <a:r>
              <a:t>Functional English</a:t>
            </a:r>
          </a:p>
          <a:p>
            <a:pPr>
              <a:defRPr sz="3000"/>
            </a:pPr>
            <a:r>
              <a:t>Narrative English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THINKING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pPr/>
            <a:r>
              <a:t>Why Think in English?</a:t>
            </a:r>
          </a:p>
        </p:txBody>
      </p:sp>
      <p:pic>
        <p:nvPicPr>
          <p:cNvPr id="129" name="english-speech-process-schem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911" y="4529367"/>
            <a:ext cx="4402989" cy="1579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english-speech-process-scheme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3600" y="3714750"/>
            <a:ext cx="5842000" cy="350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  <p:pic>
        <p:nvPicPr>
          <p:cNvPr id="133" name="english-speech-process-scheme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5300" y="3752850"/>
            <a:ext cx="7257336" cy="3628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il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100" y="3702050"/>
            <a:ext cx="9144000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happening?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Life Goes On++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100" y="1993900"/>
            <a:ext cx="10160000" cy="7378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happening?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Day-2</a:t>
            </a:r>
          </a:p>
          <a:p>
            <a:pPr/>
            <a:r>
              <a:t>Listening Skills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